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handoutMasterIdLst>
    <p:handoutMasterId r:id="rId19"/>
  </p:handoutMasterIdLst>
  <p:sldIdLst>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9" autoAdjust="0"/>
    <p:restoredTop sz="93161" autoAdjust="0"/>
  </p:normalViewPr>
  <p:slideViewPr>
    <p:cSldViewPr>
      <p:cViewPr>
        <p:scale>
          <a:sx n="100" d="100"/>
          <a:sy n="100" d="100"/>
        </p:scale>
        <p:origin x="728" y="144"/>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1/29/17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403026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1/29/17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7168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dna_strand_border.png"/>
          <p:cNvPicPr>
            <a:picLocks noChangeAspect="1"/>
          </p:cNvPicPr>
          <p:nvPr userDrawn="1"/>
        </p:nvPicPr>
        <p:blipFill>
          <a:blip r:embed="rId3"/>
          <a:stretch>
            <a:fillRect/>
          </a:stretch>
        </p:blipFill>
        <p:spPr>
          <a:xfrm>
            <a:off x="0" y="0"/>
            <a:ext cx="9144000" cy="6858000"/>
          </a:xfrm>
          <a:prstGeom prst="rect">
            <a:avLst/>
          </a:prstGeom>
        </p:spPr>
      </p:pic>
      <p:pic>
        <p:nvPicPr>
          <p:cNvPr id="12" name="Picture 11" descr="dna_large_no_shadow.png"/>
          <p:cNvPicPr>
            <a:picLocks noChangeAspect="1"/>
          </p:cNvPicPr>
          <p:nvPr userDrawn="1"/>
        </p:nvPicPr>
        <p:blipFill>
          <a:blip r:embed="rId4" cstate="print"/>
          <a:stretch>
            <a:fillRect/>
          </a:stretch>
        </p:blipFill>
        <p:spPr>
          <a:xfrm rot="8746652">
            <a:off x="5798690" y="-1324736"/>
            <a:ext cx="3002965" cy="3931869"/>
          </a:xfrm>
          <a:prstGeom prst="rect">
            <a:avLst/>
          </a:prstGeom>
        </p:spPr>
      </p:pic>
      <p:pic>
        <p:nvPicPr>
          <p:cNvPr id="10" name="Picture 9" descr="dna_large.png"/>
          <p:cNvPicPr>
            <a:picLocks noChangeAspect="1"/>
          </p:cNvPicPr>
          <p:nvPr userDrawn="1"/>
        </p:nvPicPr>
        <p:blipFill>
          <a:blip r:embed="rId5"/>
          <a:stretch>
            <a:fillRect/>
          </a:stretch>
        </p:blipFill>
        <p:spPr>
          <a:xfrm>
            <a:off x="-609600" y="-195943"/>
            <a:ext cx="6705600" cy="7663543"/>
          </a:xfrm>
          <a:prstGeom prst="rect">
            <a:avLst/>
          </a:prstGeom>
        </p:spPr>
      </p:pic>
      <p:sp>
        <p:nvSpPr>
          <p:cNvPr id="2" name="Title 1"/>
          <p:cNvSpPr>
            <a:spLocks noGrp="1"/>
          </p:cNvSpPr>
          <p:nvPr>
            <p:ph type="ctrTitle"/>
          </p:nvPr>
        </p:nvSpPr>
        <p:spPr>
          <a:xfrm>
            <a:off x="3962400" y="2862601"/>
            <a:ext cx="7772400" cy="860425"/>
          </a:xfrm>
        </p:spPr>
        <p:txBody>
          <a:bodyPr anchor="b" anchorCtr="0"/>
          <a:lstStyle>
            <a:lvl1pPr algn="l">
              <a:buFontTx/>
              <a:buNone/>
              <a:defRPr>
                <a:solidFill>
                  <a:schemeClr val="accent6">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81000" y="3581400"/>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8100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91600" y="974400"/>
            <a:ext cx="6876000" cy="457200"/>
          </a:xfrm>
        </p:spPr>
        <p:txBody>
          <a:bodyPr>
            <a:normAutofit/>
          </a:bodyPr>
          <a:lstStyle>
            <a:lvl1pPr>
              <a:buFontTx/>
              <a:buNone/>
              <a:defRPr sz="20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dna_strand_b_w.png"/>
          <p:cNvPicPr>
            <a:picLocks noChangeAspect="1"/>
          </p:cNvPicPr>
          <p:nvPr userDrawn="1"/>
        </p:nvPicPr>
        <p:blipFill>
          <a:blip r:embed="rId2"/>
          <a:stretch>
            <a:fillRect/>
          </a:stretch>
        </p:blipFill>
        <p:spPr>
          <a:xfrm>
            <a:off x="3657600" y="762000"/>
            <a:ext cx="6000750" cy="68580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p:spPr>
        <p:txBody>
          <a:bodyPr/>
          <a:lstStyle>
            <a:lvl1pPr>
              <a:buClr>
                <a:schemeClr val="accent6">
                  <a:lumMod val="50000"/>
                </a:schemeClr>
              </a:buClr>
              <a:defRPr>
                <a:solidFill>
                  <a:schemeClr val="accent6">
                    <a:lumMod val="50000"/>
                  </a:schemeClr>
                </a:solidFill>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304800" y="162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511800" y="5334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304800" y="-60000"/>
            <a:ext cx="8229600" cy="639763"/>
          </a:xfrm>
        </p:spPr>
        <p:txBody>
          <a:bodyPr/>
          <a:lstStyle/>
          <a:p>
            <a:r>
              <a:rPr lang="en-US" smtClean="0"/>
              <a:t>Click to edit Master title style</a:t>
            </a:r>
            <a:endParaRPr lang="en-US" dirty="0"/>
          </a:p>
        </p:txBody>
      </p:sp>
      <p:sp>
        <p:nvSpPr>
          <p:cNvPr id="13" name="Text Placeholder 10"/>
          <p:cNvSpPr>
            <a:spLocks noGrp="1"/>
          </p:cNvSpPr>
          <p:nvPr>
            <p:ph type="body" sz="quarter" idx="13"/>
          </p:nvPr>
        </p:nvSpPr>
        <p:spPr>
          <a:xfrm>
            <a:off x="511800" y="4572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76200" y="-60000"/>
            <a:ext cx="8229600" cy="639763"/>
          </a:xfrm>
        </p:spPr>
        <p:txBody>
          <a:bodyPr/>
          <a:lstStyle/>
          <a:p>
            <a:r>
              <a:rPr lang="en-US" smtClean="0"/>
              <a:t>Click to edit Master title style</a:t>
            </a:r>
            <a:endParaRPr lang="en-US" dirty="0"/>
          </a:p>
        </p:txBody>
      </p:sp>
      <p:sp>
        <p:nvSpPr>
          <p:cNvPr id="12" name="Text Placeholder 10"/>
          <p:cNvSpPr>
            <a:spLocks noGrp="1"/>
          </p:cNvSpPr>
          <p:nvPr>
            <p:ph type="body" sz="quarter" idx="13"/>
          </p:nvPr>
        </p:nvSpPr>
        <p:spPr>
          <a:xfrm>
            <a:off x="130800" y="4572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76200"/>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143000"/>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447800"/>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95839" y="1447800"/>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799012" y="11430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8"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14" name="Picture 13" descr="dna_strand_b_w.png"/>
          <p:cNvPicPr>
            <a:picLocks noChangeAspect="1"/>
          </p:cNvPicPr>
          <p:nvPr/>
        </p:nvPicPr>
        <p:blipFill>
          <a:blip r:embed="rId18"/>
          <a:stretch>
            <a:fillRect/>
          </a:stretch>
        </p:blipFill>
        <p:spPr>
          <a:xfrm>
            <a:off x="3657600" y="762000"/>
            <a:ext cx="6000750" cy="6858000"/>
          </a:xfrm>
          <a:prstGeom prst="rect">
            <a:avLst/>
          </a:prstGeom>
        </p:spPr>
      </p:pic>
      <p:sp>
        <p:nvSpPr>
          <p:cNvPr id="2" name="Title Placeholder 1"/>
          <p:cNvSpPr>
            <a:spLocks noGrp="1"/>
          </p:cNvSpPr>
          <p:nvPr>
            <p:ph type="title"/>
          </p:nvPr>
        </p:nvSpPr>
        <p:spPr>
          <a:xfrm>
            <a:off x="457200" y="762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7321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hf sldNum="0" hdr="0" ftr="0" dt="0"/>
  <p:txStyles>
    <p:title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5943600" cy="1447799"/>
          </a:xfrm>
        </p:spPr>
        <p:txBody>
          <a:bodyPr/>
          <a:lstStyle/>
          <a:p>
            <a:r>
              <a:rPr lang="en-US" dirty="0" smtClean="0"/>
              <a:t>A Theology of Creation, Innovation and Entrepreneurship</a:t>
            </a:r>
            <a:endParaRPr lang="en-US" dirty="0"/>
          </a:p>
        </p:txBody>
      </p:sp>
      <p:sp>
        <p:nvSpPr>
          <p:cNvPr id="3" name="Subtitle 2"/>
          <p:cNvSpPr>
            <a:spLocks noGrp="1"/>
          </p:cNvSpPr>
          <p:nvPr>
            <p:ph type="subTitle" idx="1"/>
          </p:nvPr>
        </p:nvSpPr>
        <p:spPr>
          <a:xfrm>
            <a:off x="4648200" y="1854199"/>
            <a:ext cx="4419600" cy="5003801"/>
          </a:xfrm>
        </p:spPr>
        <p:txBody>
          <a:bodyPr>
            <a:noAutofit/>
          </a:bodyPr>
          <a:lstStyle/>
          <a:p>
            <a:pPr algn="ctr"/>
            <a:r>
              <a:rPr lang="en-US" sz="2800" dirty="0" smtClean="0"/>
              <a:t>A Theology of Creativity</a:t>
            </a:r>
          </a:p>
          <a:p>
            <a:pPr algn="ctr"/>
            <a:r>
              <a:rPr lang="en-US" sz="2800" dirty="0" smtClean="0"/>
              <a:t>+ </a:t>
            </a:r>
          </a:p>
          <a:p>
            <a:pPr algn="ctr"/>
            <a:r>
              <a:rPr lang="en-US" sz="2800" dirty="0" smtClean="0"/>
              <a:t>A Theology of Management</a:t>
            </a:r>
            <a:endParaRPr lang="en-US" sz="2800" dirty="0"/>
          </a:p>
          <a:p>
            <a:pPr algn="ctr"/>
            <a:r>
              <a:rPr lang="en-US" sz="2800" dirty="0" smtClean="0"/>
              <a:t>Leads to a Theology of Innovation</a:t>
            </a:r>
          </a:p>
          <a:p>
            <a:pPr algn="ctr"/>
            <a:r>
              <a:rPr lang="en-US" sz="2800" dirty="0" smtClean="0"/>
              <a:t>+</a:t>
            </a:r>
          </a:p>
          <a:p>
            <a:pPr algn="ctr"/>
            <a:r>
              <a:rPr lang="en-US" sz="2800" dirty="0" smtClean="0"/>
              <a:t>A Theology of Faith</a:t>
            </a:r>
            <a:endParaRPr lang="en-US" sz="2800" dirty="0"/>
          </a:p>
          <a:p>
            <a:pPr algn="ctr"/>
            <a:r>
              <a:rPr lang="en-US" sz="2800" dirty="0" smtClean="0"/>
              <a:t>Leads to a Theology or Entrepreneurship</a:t>
            </a:r>
            <a:endParaRPr lang="en-US" sz="2800" dirty="0"/>
          </a:p>
        </p:txBody>
      </p:sp>
      <p:sp>
        <p:nvSpPr>
          <p:cNvPr id="4" name="TextBox 3"/>
          <p:cNvSpPr txBox="1"/>
          <p:nvPr/>
        </p:nvSpPr>
        <p:spPr>
          <a:xfrm>
            <a:off x="1384300" y="55245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162956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73163"/>
            <a:ext cx="8305800" cy="5075237"/>
          </a:xfrm>
        </p:spPr>
        <p:txBody>
          <a:bodyPr>
            <a:normAutofit fontScale="25000" lnSpcReduction="20000"/>
          </a:bodyPr>
          <a:lstStyle/>
          <a:p>
            <a:r>
              <a:rPr lang="en-US" sz="8000" dirty="0"/>
              <a:t>Woodberry (2012), in a more recent, ground-breaking, statistically </a:t>
            </a:r>
            <a:r>
              <a:rPr lang="en-US" sz="8000" dirty="0" err="1"/>
              <a:t>analysed</a:t>
            </a:r>
            <a:r>
              <a:rPr lang="en-US" sz="8000" dirty="0"/>
              <a:t> study expands on McLelland and</a:t>
            </a:r>
          </a:p>
          <a:p>
            <a:r>
              <a:rPr lang="en-US" sz="8000" dirty="0"/>
              <a:t>Max Weber,</a:t>
            </a:r>
          </a:p>
          <a:p>
            <a:r>
              <a:rPr lang="en-US" sz="8000" dirty="0"/>
              <a:t>This article demonstrates historically and statistically that conversionary Protestants (CPs) influenced both </a:t>
            </a:r>
            <a:r>
              <a:rPr lang="en-US" sz="8000" dirty="0" smtClean="0"/>
              <a:t>the distribution </a:t>
            </a:r>
            <a:r>
              <a:rPr lang="en-US" sz="8000" dirty="0"/>
              <a:t>of resources in societies and the rise and spread of stable democracy around the </a:t>
            </a:r>
            <a:r>
              <a:rPr lang="en-US" sz="8000" dirty="0" smtClean="0"/>
              <a:t>world.</a:t>
            </a:r>
          </a:p>
          <a:p>
            <a:r>
              <a:rPr lang="en-US" sz="8000" dirty="0" smtClean="0"/>
              <a:t>CPs </a:t>
            </a:r>
            <a:r>
              <a:rPr lang="en-US" sz="8000" dirty="0"/>
              <a:t>influenced democracy directly by shaping democratic theory and institutions and indirectly by creating </a:t>
            </a:r>
            <a:r>
              <a:rPr lang="en-US" sz="8000" dirty="0" smtClean="0"/>
              <a:t>religious incentives </a:t>
            </a:r>
            <a:r>
              <a:rPr lang="en-US" sz="8000" dirty="0"/>
              <a:t>for elites to disperse economic and political power. CPs wanted people to read the Bible, thus they </a:t>
            </a:r>
            <a:r>
              <a:rPr lang="en-US" sz="8000" dirty="0" smtClean="0"/>
              <a:t>initiated mass </a:t>
            </a:r>
            <a:r>
              <a:rPr lang="en-US" sz="8000" dirty="0"/>
              <a:t>education and mass printing. Moreover, organizational forms and tactics that CPs developed to spread their </a:t>
            </a:r>
            <a:r>
              <a:rPr lang="en-US" sz="8000" dirty="0" smtClean="0"/>
              <a:t>faith proved </a:t>
            </a:r>
            <a:r>
              <a:rPr lang="en-US" sz="8000" dirty="0"/>
              <a:t>useful for sustaining long-term, nonviolent social movements. </a:t>
            </a:r>
            <a:endParaRPr lang="en-US" dirty="0"/>
          </a:p>
        </p:txBody>
      </p:sp>
      <p:sp>
        <p:nvSpPr>
          <p:cNvPr id="4" name="Title 3"/>
          <p:cNvSpPr>
            <a:spLocks noGrp="1"/>
          </p:cNvSpPr>
          <p:nvPr>
            <p:ph type="title"/>
          </p:nvPr>
        </p:nvSpPr>
        <p:spPr>
          <a:xfrm>
            <a:off x="381000" y="228600"/>
            <a:ext cx="8229600" cy="639763"/>
          </a:xfrm>
        </p:spPr>
        <p:txBody>
          <a:bodyPr/>
          <a:lstStyle/>
          <a:p>
            <a:r>
              <a:rPr lang="en-US" dirty="0" smtClean="0"/>
              <a:t>Woodberry on the Impact of Church Growth Movements (CPs)</a:t>
            </a:r>
            <a:endParaRPr lang="en-US" dirty="0"/>
          </a:p>
        </p:txBody>
      </p:sp>
    </p:spTree>
    <p:extLst>
      <p:ext uri="{BB962C8B-B14F-4D97-AF65-F5344CB8AC3E}">
        <p14:creationId xmlns:p14="http://schemas.microsoft.com/office/powerpoint/2010/main" val="6381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800" y="1211263"/>
            <a:ext cx="8305800" cy="4525965"/>
          </a:xfrm>
        </p:spPr>
        <p:txBody>
          <a:bodyPr>
            <a:normAutofit fontScale="92500"/>
          </a:bodyPr>
          <a:lstStyle/>
          <a:p>
            <a:r>
              <a:rPr lang="en-US" dirty="0"/>
              <a:t>CPs used these new organizational forms and tactics to transform their home societies and to moderate colonialism. When faced with CP competition, other groups copied these innovations. Without CP competition, they did not and these innovations were delayed for decades, even centuries. Thus, CP competition drastically increased ordinary people’s access to education, printed material, news, </a:t>
            </a:r>
            <a:r>
              <a:rPr lang="en-US" dirty="0" smtClean="0"/>
              <a:t>and organizational </a:t>
            </a:r>
            <a:r>
              <a:rPr lang="en-US" dirty="0"/>
              <a:t>resources – whether or not they converted to Protestantism. Moreover, the reform movements spurred by</a:t>
            </a:r>
          </a:p>
          <a:p>
            <a:r>
              <a:rPr lang="en-US" dirty="0"/>
              <a:t>CPs increased the rule of law and fostered the creation of early political parties. Together these factors increased </a:t>
            </a:r>
            <a:r>
              <a:rPr lang="en-US" dirty="0" smtClean="0"/>
              <a:t>the probability </a:t>
            </a:r>
            <a:r>
              <a:rPr lang="en-US" dirty="0"/>
              <a:t>of stable democratic transitions</a:t>
            </a:r>
            <a:r>
              <a:rPr lang="en-US" dirty="0" smtClean="0"/>
              <a:t>.</a:t>
            </a:r>
            <a:endParaRPr lang="en-US" dirty="0"/>
          </a:p>
        </p:txBody>
      </p:sp>
      <p:sp>
        <p:nvSpPr>
          <p:cNvPr id="4" name="Title 3"/>
          <p:cNvSpPr>
            <a:spLocks noGrp="1"/>
          </p:cNvSpPr>
          <p:nvPr>
            <p:ph type="title"/>
          </p:nvPr>
        </p:nvSpPr>
        <p:spPr/>
        <p:txBody>
          <a:bodyPr/>
          <a:lstStyle/>
          <a:p>
            <a:r>
              <a:rPr lang="en-US" dirty="0" smtClean="0"/>
              <a:t>Cont’d</a:t>
            </a:r>
            <a:endParaRPr lang="en-US" dirty="0"/>
          </a:p>
        </p:txBody>
      </p:sp>
    </p:spTree>
    <p:extLst>
      <p:ext uri="{BB962C8B-B14F-4D97-AF65-F5344CB8AC3E}">
        <p14:creationId xmlns:p14="http://schemas.microsoft.com/office/powerpoint/2010/main" val="213157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Hagen also tells us of a necessary change in worldview from traditional to modern society. In modern </a:t>
            </a:r>
            <a:r>
              <a:rPr lang="en-US" dirty="0" smtClean="0"/>
              <a:t>society, an </a:t>
            </a:r>
            <a:r>
              <a:rPr lang="en-US" dirty="0"/>
              <a:t>achiever is one who sees the world as an orderly place (77). He is one who is in control of his destiny. </a:t>
            </a:r>
            <a:endParaRPr lang="en-US" dirty="0" smtClean="0"/>
          </a:p>
          <a:p>
            <a:pPr marL="0" indent="0">
              <a:buNone/>
            </a:pPr>
            <a:endParaRPr lang="en-US" dirty="0"/>
          </a:p>
          <a:p>
            <a:pPr marL="0" indent="0">
              <a:buNone/>
            </a:pPr>
            <a:r>
              <a:rPr lang="en-US" dirty="0" smtClean="0"/>
              <a:t>This </a:t>
            </a:r>
            <a:r>
              <a:rPr lang="en-US" dirty="0"/>
              <a:t>is </a:t>
            </a:r>
            <a:r>
              <a:rPr lang="en-US" dirty="0" smtClean="0"/>
              <a:t>not possible </a:t>
            </a:r>
            <a:r>
              <a:rPr lang="en-US" dirty="0"/>
              <a:t>in animistic societies, subject to the whims of spirits, with a cyclical view of life. It is a return to </a:t>
            </a:r>
            <a:r>
              <a:rPr lang="en-US" dirty="0" smtClean="0"/>
              <a:t>the Biblical </a:t>
            </a:r>
            <a:r>
              <a:rPr lang="en-US" dirty="0"/>
              <a:t>concept, that humanity was made to rule and to have dominion over the earth that Hagen </a:t>
            </a:r>
            <a:r>
              <a:rPr lang="en-US" dirty="0" smtClean="0"/>
              <a:t>discovered here</a:t>
            </a:r>
            <a:r>
              <a:rPr lang="en-US" dirty="0"/>
              <a:t>.</a:t>
            </a:r>
            <a:endParaRPr lang="en-US" dirty="0"/>
          </a:p>
        </p:txBody>
      </p:sp>
      <p:sp>
        <p:nvSpPr>
          <p:cNvPr id="4" name="Title 3"/>
          <p:cNvSpPr>
            <a:spLocks noGrp="1"/>
          </p:cNvSpPr>
          <p:nvPr>
            <p:ph type="title"/>
          </p:nvPr>
        </p:nvSpPr>
        <p:spPr/>
        <p:txBody>
          <a:bodyPr/>
          <a:lstStyle/>
          <a:p>
            <a:r>
              <a:rPr lang="en-US" sz="2400" dirty="0" smtClean="0"/>
              <a:t>Hagen contrasting Modern and Animistic Societies</a:t>
            </a:r>
            <a:endParaRPr lang="en-US" sz="2400" dirty="0"/>
          </a:p>
        </p:txBody>
      </p:sp>
    </p:spTree>
    <p:extLst>
      <p:ext uri="{BB962C8B-B14F-4D97-AF65-F5344CB8AC3E}">
        <p14:creationId xmlns:p14="http://schemas.microsoft.com/office/powerpoint/2010/main" val="150526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t>These have become the basis for the emergence of both a literature on entrepreneurship, and jumped </a:t>
            </a:r>
            <a:r>
              <a:rPr lang="en-US" sz="2000" dirty="0" smtClean="0"/>
              <a:t>disciplines into </a:t>
            </a:r>
            <a:r>
              <a:rPr lang="en-US" sz="2000" dirty="0"/>
              <a:t>spiritual formation and organizational psychology in a literature on values. Benjamin </a:t>
            </a:r>
            <a:r>
              <a:rPr lang="en-US" sz="2000" dirty="0" err="1"/>
              <a:t>Tonna</a:t>
            </a:r>
            <a:r>
              <a:rPr lang="en-US" sz="2000" dirty="0"/>
              <a:t>, a </a:t>
            </a:r>
            <a:r>
              <a:rPr lang="en-US" sz="2000" dirty="0" smtClean="0"/>
              <a:t>Catholic bishop </a:t>
            </a:r>
            <a:r>
              <a:rPr lang="en-US" sz="2000" dirty="0"/>
              <a:t>in Malta (who I first met, discussing his book on The Gospel for the Cities), and Brian Hall, an </a:t>
            </a:r>
            <a:r>
              <a:rPr lang="en-US" sz="2000" dirty="0" smtClean="0"/>
              <a:t>Anglican psychotherapist </a:t>
            </a:r>
            <a:r>
              <a:rPr lang="en-US" sz="2000" dirty="0"/>
              <a:t>developed a whole progressive system of 125 values in the Hall-</a:t>
            </a:r>
            <a:r>
              <a:rPr lang="en-US" sz="2000" dirty="0" err="1"/>
              <a:t>Tonna</a:t>
            </a:r>
            <a:r>
              <a:rPr lang="en-US" sz="2000" dirty="0"/>
              <a:t> values system (</a:t>
            </a:r>
            <a:r>
              <a:rPr lang="en-US" sz="2000" dirty="0" smtClean="0"/>
              <a:t>Hall, </a:t>
            </a:r>
            <a:r>
              <a:rPr lang="is-IS" sz="2000" dirty="0" smtClean="0"/>
              <a:t>1995</a:t>
            </a:r>
            <a:r>
              <a:rPr lang="is-IS" sz="2000" dirty="0"/>
              <a:t>, pg. 32</a:t>
            </a:r>
            <a:r>
              <a:rPr lang="is-IS" sz="2000" dirty="0" smtClean="0"/>
              <a:t>).</a:t>
            </a:r>
            <a:endParaRPr lang="is-IS" sz="2000" dirty="0"/>
          </a:p>
        </p:txBody>
      </p:sp>
      <p:sp>
        <p:nvSpPr>
          <p:cNvPr id="4" name="Title 3"/>
          <p:cNvSpPr>
            <a:spLocks noGrp="1"/>
          </p:cNvSpPr>
          <p:nvPr>
            <p:ph type="title"/>
          </p:nvPr>
        </p:nvSpPr>
        <p:spPr>
          <a:xfrm>
            <a:off x="457200" y="533400"/>
            <a:ext cx="8229600" cy="639763"/>
          </a:xfrm>
        </p:spPr>
        <p:txBody>
          <a:bodyPr/>
          <a:lstStyle/>
          <a:p>
            <a:endParaRPr lang="en-US" dirty="0"/>
          </a:p>
        </p:txBody>
      </p:sp>
    </p:spTree>
    <p:extLst>
      <p:ext uri="{BB962C8B-B14F-4D97-AF65-F5344CB8AC3E}">
        <p14:creationId xmlns:p14="http://schemas.microsoft.com/office/powerpoint/2010/main" val="144294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1"/>
            <a:ext cx="8534400" cy="5486400"/>
          </a:xfrm>
        </p:spPr>
        <p:txBody>
          <a:bodyPr>
            <a:normAutofit fontScale="92500"/>
          </a:bodyPr>
          <a:lstStyle/>
          <a:p>
            <a:r>
              <a:rPr lang="en-US" dirty="0"/>
              <a:t>These build on the classical Greek question as to what is a virtuous person? Aristotle developed a short list including prudence, temperance, fortitude, and justice. Aquinas added Paul’s list of faith, hope and charity to become the seven Christian virtues. From the 1960’s a values clarification movement developed, differentiating values form virtues. </a:t>
            </a:r>
            <a:endParaRPr lang="en-US" dirty="0" smtClean="0"/>
          </a:p>
          <a:p>
            <a:endParaRPr lang="en-US" dirty="0"/>
          </a:p>
          <a:p>
            <a:r>
              <a:rPr lang="en-US" dirty="0" smtClean="0"/>
              <a:t>The </a:t>
            </a:r>
            <a:r>
              <a:rPr lang="en-US" dirty="0"/>
              <a:t>human development theories of Kohlberg (1981) on moral development in education, Maslow(1954) on psychological development stages, and Fowler (1981) on Stages of Faith contributed to attempts to identify the various life stages and the emergence or </a:t>
            </a:r>
            <a:r>
              <a:rPr lang="en-US" dirty="0" err="1"/>
              <a:t>prioritising</a:t>
            </a:r>
            <a:r>
              <a:rPr lang="en-US" dirty="0"/>
              <a:t> of different values at each stage. These they related to organizational development processes and phases of lifestyle growth.</a:t>
            </a:r>
          </a:p>
          <a:p>
            <a:endParaRPr lang="en-US" dirty="0"/>
          </a:p>
        </p:txBody>
      </p:sp>
      <p:sp>
        <p:nvSpPr>
          <p:cNvPr id="4" name="Title 3"/>
          <p:cNvSpPr>
            <a:spLocks noGrp="1"/>
          </p:cNvSpPr>
          <p:nvPr>
            <p:ph type="title"/>
          </p:nvPr>
        </p:nvSpPr>
        <p:spPr/>
        <p:txBody>
          <a:bodyPr/>
          <a:lstStyle/>
          <a:p>
            <a:r>
              <a:rPr lang="en-US" dirty="0" smtClean="0"/>
              <a:t>Development of Values</a:t>
            </a:r>
            <a:endParaRPr lang="en-US" dirty="0"/>
          </a:p>
        </p:txBody>
      </p:sp>
    </p:spTree>
    <p:extLst>
      <p:ext uri="{BB962C8B-B14F-4D97-AF65-F5344CB8AC3E}">
        <p14:creationId xmlns:p14="http://schemas.microsoft.com/office/powerpoint/2010/main" val="196756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382000" cy="5181600"/>
          </a:xfrm>
        </p:spPr>
        <p:txBody>
          <a:bodyPr>
            <a:normAutofit/>
          </a:bodyPr>
          <a:lstStyle/>
          <a:p>
            <a:r>
              <a:rPr lang="en-US" dirty="0"/>
              <a:t>In my classes on urban spirituality, I often begin with a presentation on entrepreneurial spirituality. </a:t>
            </a:r>
            <a:r>
              <a:rPr lang="en-US" dirty="0" smtClean="0"/>
              <a:t>Faith, wisdom</a:t>
            </a:r>
            <a:r>
              <a:rPr lang="en-US" dirty="0"/>
              <a:t>, work, are all essential elements of the spiritual man or woman. They are also integral to </a:t>
            </a:r>
            <a:r>
              <a:rPr lang="en-US" dirty="0" smtClean="0"/>
              <a:t>Pentecostal teaching</a:t>
            </a:r>
            <a:r>
              <a:rPr lang="en-US" dirty="0"/>
              <a:t>. It is also an interesting exercise to contrast the PEC’s </a:t>
            </a:r>
            <a:r>
              <a:rPr lang="en-US" dirty="0" smtClean="0"/>
              <a:t>with </a:t>
            </a:r>
            <a:r>
              <a:rPr lang="en-US" dirty="0"/>
              <a:t>the character of disciples. </a:t>
            </a:r>
            <a:endParaRPr lang="en-US" dirty="0" smtClean="0"/>
          </a:p>
          <a:p>
            <a:r>
              <a:rPr lang="en-US" dirty="0" smtClean="0"/>
              <a:t>That character </a:t>
            </a:r>
            <a:r>
              <a:rPr lang="en-US" dirty="0"/>
              <a:t>is often forged in contexts of noisy, emotional poor peoples’ churches where a vision of vocation </a:t>
            </a:r>
            <a:r>
              <a:rPr lang="en-US" dirty="0" smtClean="0"/>
              <a:t>is taught</a:t>
            </a:r>
            <a:r>
              <a:rPr lang="en-US" dirty="0"/>
              <a:t>, where a sense of destiny is clear, where a constant spirit of faith is encouraged, where hard </a:t>
            </a:r>
            <a:r>
              <a:rPr lang="en-US" dirty="0" smtClean="0"/>
              <a:t>work, diligence</a:t>
            </a:r>
            <a:r>
              <a:rPr lang="en-US" dirty="0"/>
              <a:t>, thrift, and integrity are expected.</a:t>
            </a:r>
            <a:endParaRPr lang="en-US" dirty="0"/>
          </a:p>
        </p:txBody>
      </p:sp>
      <p:sp>
        <p:nvSpPr>
          <p:cNvPr id="4" name="Title 3"/>
          <p:cNvSpPr>
            <a:spLocks noGrp="1"/>
          </p:cNvSpPr>
          <p:nvPr>
            <p:ph type="title"/>
          </p:nvPr>
        </p:nvSpPr>
        <p:spPr/>
        <p:txBody>
          <a:bodyPr/>
          <a:lstStyle/>
          <a:p>
            <a:r>
              <a:rPr lang="en-US" dirty="0" smtClean="0"/>
              <a:t>The Church at Forefront of Entrepreneurial Development</a:t>
            </a:r>
            <a:endParaRPr lang="en-US" dirty="0"/>
          </a:p>
        </p:txBody>
      </p:sp>
    </p:spTree>
    <p:extLst>
      <p:ext uri="{BB962C8B-B14F-4D97-AF65-F5344CB8AC3E}">
        <p14:creationId xmlns:p14="http://schemas.microsoft.com/office/powerpoint/2010/main" val="12952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Theology of Creativity</a:t>
            </a:r>
          </a:p>
          <a:p>
            <a:pPr lvl="1"/>
            <a:r>
              <a:rPr lang="en-US" sz="2800" dirty="0" smtClean="0"/>
              <a:t>Wealth comes from the Creativity of God</a:t>
            </a:r>
          </a:p>
          <a:p>
            <a:pPr lvl="1"/>
            <a:r>
              <a:rPr lang="en-US" sz="2800" dirty="0" smtClean="0"/>
              <a:t>Out of his creativity came the elements, then the gasses, then the stars, then the fruit-bearing earth.  </a:t>
            </a:r>
          </a:p>
          <a:p>
            <a:pPr lvl="1"/>
            <a:r>
              <a:rPr lang="en-US" sz="2800" dirty="0" smtClean="0"/>
              <a:t>Humanity extends that creativity of nature</a:t>
            </a:r>
            <a:r>
              <a:rPr lang="en-US" sz="2800" dirty="0" smtClean="0"/>
              <a:t>.</a:t>
            </a:r>
          </a:p>
          <a:p>
            <a:pPr lvl="1"/>
            <a:r>
              <a:rPr lang="en-US" sz="2800" dirty="0" smtClean="0"/>
              <a:t>Creativity is of the very essence of our </a:t>
            </a:r>
            <a:r>
              <a:rPr lang="en-US" sz="2800" dirty="0" err="1" smtClean="0"/>
              <a:t>Godness</a:t>
            </a:r>
            <a:r>
              <a:rPr lang="en-US" sz="2800" dirty="0"/>
              <a:t> </a:t>
            </a:r>
            <a:r>
              <a:rPr lang="en-US" sz="2800" dirty="0" err="1" smtClean="0"/>
              <a:t>i.e</a:t>
            </a:r>
            <a:r>
              <a:rPr lang="en-US" sz="2800" dirty="0" smtClean="0"/>
              <a:t> of spirituality</a:t>
            </a:r>
          </a:p>
          <a:p>
            <a:pPr lvl="1"/>
            <a:r>
              <a:rPr lang="en-US" sz="2800" dirty="0" smtClean="0"/>
              <a:t>The coming of the Holy Spirit releases</a:t>
            </a:r>
            <a:r>
              <a:rPr lang="en-US" sz="2800" dirty="0" smtClean="0"/>
              <a:t> creativity in people.  The freedom from </a:t>
            </a:r>
            <a:r>
              <a:rPr lang="en-US" sz="2800" dirty="0" err="1" smtClean="0"/>
              <a:t>bandoges</a:t>
            </a:r>
            <a:r>
              <a:rPr lang="en-US" sz="2800" dirty="0" smtClean="0"/>
              <a:t> to soul and Spirit that he brings releases creativity. </a:t>
            </a:r>
            <a:endParaRPr lang="en-US" sz="2800" dirty="0" smtClean="0"/>
          </a:p>
          <a:p>
            <a:pPr lvl="1"/>
            <a:endParaRPr lang="en-US" dirty="0"/>
          </a:p>
          <a:p>
            <a:pPr lvl="1"/>
            <a:endParaRPr lang="en-US"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8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Creative Capital</a:t>
            </a:r>
          </a:p>
          <a:p>
            <a:endParaRPr lang="en-US" sz="2800" dirty="0"/>
          </a:p>
          <a:p>
            <a:pPr lvl="1"/>
            <a:r>
              <a:rPr lang="en-US" dirty="0" smtClean="0"/>
              <a:t>We have considered land as capital</a:t>
            </a:r>
          </a:p>
          <a:p>
            <a:pPr lvl="1"/>
            <a:r>
              <a:rPr lang="en-US" dirty="0" smtClean="0"/>
              <a:t>There is also social capital </a:t>
            </a:r>
            <a:r>
              <a:rPr lang="mr-IN" dirty="0" smtClean="0"/>
              <a:t>–</a:t>
            </a:r>
            <a:r>
              <a:rPr lang="en-US" dirty="0" smtClean="0"/>
              <a:t> the relationships that can be turned into wealth</a:t>
            </a:r>
          </a:p>
          <a:p>
            <a:pPr lvl="1"/>
            <a:r>
              <a:rPr lang="en-US" dirty="0" smtClean="0"/>
              <a:t>But creative capital is a key element of the new informational society.</a:t>
            </a:r>
          </a:p>
          <a:p>
            <a:pPr lvl="2"/>
            <a:r>
              <a:rPr lang="en-US" sz="2600" dirty="0" smtClean="0"/>
              <a:t>Ideas are multiplying exponentially </a:t>
            </a:r>
            <a:endParaRPr lang="en-US" sz="26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4984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819400"/>
            <a:ext cx="8305800" cy="3429000"/>
          </a:xfrm>
        </p:spPr>
        <p:txBody>
          <a:bodyPr>
            <a:normAutofit/>
          </a:bodyPr>
          <a:lstStyle/>
          <a:p>
            <a:r>
              <a:rPr lang="en-US" sz="3200" dirty="0" smtClean="0"/>
              <a:t>Innovation </a:t>
            </a:r>
          </a:p>
          <a:p>
            <a:pPr lvl="1"/>
            <a:r>
              <a:rPr lang="en-US" sz="3200" dirty="0" smtClean="0"/>
              <a:t>combines creativity with management skills</a:t>
            </a:r>
          </a:p>
          <a:p>
            <a:pPr lvl="1"/>
            <a:r>
              <a:rPr lang="en-US" sz="3200" dirty="0" smtClean="0"/>
              <a:t>Results in freedom</a:t>
            </a:r>
            <a:endParaRPr lang="en-US" sz="3200"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3803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Psychological theories and the Gospel</a:t>
            </a:r>
            <a:endParaRPr lang="en-US" b="1" dirty="0"/>
          </a:p>
          <a:p>
            <a:r>
              <a:rPr lang="en-GB" dirty="0" smtClean="0"/>
              <a:t>Weber: </a:t>
            </a:r>
            <a:r>
              <a:rPr lang="en-GB" dirty="0"/>
              <a:t>I</a:t>
            </a:r>
            <a:r>
              <a:rPr lang="en-GB" dirty="0" smtClean="0"/>
              <a:t>dentified </a:t>
            </a:r>
            <a:r>
              <a:rPr lang="en-GB" dirty="0"/>
              <a:t>religious beliefs as a driving or restraining force for generating entrepreneurial activity</a:t>
            </a:r>
            <a:r>
              <a:rPr lang="en-GB" dirty="0" smtClean="0"/>
              <a:t>.</a:t>
            </a:r>
          </a:p>
          <a:p>
            <a:pPr lvl="1"/>
            <a:r>
              <a:rPr lang="en-GB" dirty="0" smtClean="0"/>
              <a:t>Entrepreneurship </a:t>
            </a:r>
            <a:r>
              <a:rPr lang="en-GB" dirty="0" smtClean="0"/>
              <a:t>is built on ethical values</a:t>
            </a:r>
            <a:endParaRPr lang="en-GB" dirty="0"/>
          </a:p>
          <a:p>
            <a:r>
              <a:rPr lang="en-GB" dirty="0" smtClean="0"/>
              <a:t>McLelland: </a:t>
            </a:r>
            <a:r>
              <a:rPr lang="en-GB" dirty="0" smtClean="0"/>
              <a:t>n-achievement (1969)</a:t>
            </a:r>
            <a:endParaRPr lang="en-GB" dirty="0" smtClean="0"/>
          </a:p>
          <a:p>
            <a:pPr lvl="1"/>
            <a:r>
              <a:rPr lang="en-GB" dirty="0" smtClean="0"/>
              <a:t>Massive research globally as to how entrepreneurs develop</a:t>
            </a:r>
            <a:endParaRPr lang="en-GB" dirty="0"/>
          </a:p>
          <a:p>
            <a:r>
              <a:rPr lang="en-GB" dirty="0" smtClean="0"/>
              <a:t>vs </a:t>
            </a:r>
            <a:r>
              <a:rPr lang="en-GB" dirty="0" smtClean="0"/>
              <a:t>Marx </a:t>
            </a:r>
            <a:r>
              <a:rPr lang="en-GB" dirty="0"/>
              <a:t>(1974)</a:t>
            </a:r>
            <a:r>
              <a:rPr lang="en-GB" i="1" dirty="0"/>
              <a:t> </a:t>
            </a:r>
            <a:endParaRPr lang="en-AU" sz="1600" dirty="0"/>
          </a:p>
          <a:p>
            <a:pPr marL="457200" lvl="1" indent="0">
              <a:buNone/>
            </a:pPr>
            <a:r>
              <a:rPr lang="en-GB" i="1" dirty="0"/>
              <a:t>The mode of production in material life determines the general character of the social, political and spiritual processes of life. It is not the consciousness of men and women that determine their existence, but on the contrary their social existence that determine their consciousness.</a:t>
            </a:r>
            <a:r>
              <a:rPr lang="en-GB" dirty="0"/>
              <a:t> </a:t>
            </a:r>
            <a:endParaRPr lang="en-AU" sz="1200" i="1" dirty="0"/>
          </a:p>
        </p:txBody>
      </p:sp>
      <p:sp>
        <p:nvSpPr>
          <p:cNvPr id="3" name="Text Placeholder 2"/>
          <p:cNvSpPr>
            <a:spLocks noGrp="1"/>
          </p:cNvSpPr>
          <p:nvPr>
            <p:ph type="body" sz="quarter" idx="13"/>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98484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1185863"/>
            <a:ext cx="8305800" cy="5135565"/>
          </a:xfrm>
        </p:spPr>
        <p:txBody>
          <a:bodyPr>
            <a:normAutofit fontScale="92500"/>
          </a:bodyPr>
          <a:lstStyle/>
          <a:p>
            <a:r>
              <a:rPr lang="en-GB" dirty="0"/>
              <a:t>The Bible affirms the internal value systems as causative of national prosperity, though not neglecting systems, structural changes and institutionalisation of values. Jesus moved from legal structures that bound his nation to values systems as preeminent. </a:t>
            </a:r>
            <a:r>
              <a:rPr lang="en-GB" i="1" dirty="0"/>
              <a:t>It is from within, from the heart of a person that come lust, theft, murder, adultery covetousness, wickedness, deceit..</a:t>
            </a:r>
            <a:r>
              <a:rPr lang="en-GB" dirty="0"/>
              <a:t>. (Mark 7:20-22). </a:t>
            </a:r>
            <a:endParaRPr lang="en-GB" dirty="0" smtClean="0"/>
          </a:p>
          <a:p>
            <a:r>
              <a:rPr lang="en-GB" dirty="0" smtClean="0"/>
              <a:t>The </a:t>
            </a:r>
            <a:r>
              <a:rPr lang="en-GB" dirty="0"/>
              <a:t>whole focus of Jesus is captured in the beatitudes of the Sermon on the Mount (Matt 5:1-12). The Kingdom which he brought is a Kingdom </a:t>
            </a:r>
            <a:r>
              <a:rPr lang="en-GB" i="1" dirty="0"/>
              <a:t>not of food and drink, but of joy and peace in the Holy Spirit</a:t>
            </a:r>
            <a:r>
              <a:rPr lang="en-GB" dirty="0"/>
              <a:t> (Rom 16:17</a:t>
            </a:r>
            <a:r>
              <a:rPr lang="en-GB" dirty="0" smtClean="0"/>
              <a:t>).</a:t>
            </a:r>
          </a:p>
          <a:p>
            <a:r>
              <a:rPr lang="en-GB" dirty="0" smtClean="0"/>
              <a:t> </a:t>
            </a:r>
            <a:r>
              <a:rPr lang="en-GB" dirty="0"/>
              <a:t>Christian growth occurs as we are </a:t>
            </a:r>
            <a:r>
              <a:rPr lang="en-GB" i="1" dirty="0"/>
              <a:t>not conformed to this world, but transformed by the renewal of our minds </a:t>
            </a:r>
            <a:r>
              <a:rPr lang="en-GB" dirty="0"/>
              <a:t>(Rom 12:2). This is a transformation of values.</a:t>
            </a:r>
            <a:endParaRPr lang="en-AU" dirty="0"/>
          </a:p>
          <a:p>
            <a:endParaRPr lang="en-US" dirty="0"/>
          </a:p>
        </p:txBody>
      </p:sp>
      <p:sp>
        <p:nvSpPr>
          <p:cNvPr id="4" name="Title 3"/>
          <p:cNvSpPr>
            <a:spLocks noGrp="1"/>
          </p:cNvSpPr>
          <p:nvPr>
            <p:ph type="title"/>
          </p:nvPr>
        </p:nvSpPr>
        <p:spPr>
          <a:xfrm>
            <a:off x="381000" y="381000"/>
            <a:ext cx="8229600" cy="639763"/>
          </a:xfrm>
        </p:spPr>
        <p:txBody>
          <a:bodyPr/>
          <a:lstStyle/>
          <a:p>
            <a:pPr>
              <a:buNone/>
            </a:pPr>
            <a:r>
              <a:rPr lang="en-US" sz="2400" dirty="0" smtClean="0"/>
              <a:t>Value Systems are a Particular Contribution of Christianity to the Development of Entrepreneurs</a:t>
            </a:r>
            <a:endParaRPr lang="en-US" sz="2400" dirty="0"/>
          </a:p>
        </p:txBody>
      </p:sp>
    </p:spTree>
    <p:extLst>
      <p:ext uri="{BB962C8B-B14F-4D97-AF65-F5344CB8AC3E}">
        <p14:creationId xmlns:p14="http://schemas.microsoft.com/office/powerpoint/2010/main" val="174693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800" i="1" dirty="0"/>
              <a:t>Studies of the family have shown, for instance, that for a boy three factors are important in producing high “n” achievement (a measure of achievement orientation), parents’ high standards of achievement, warmth and encouragement, and a father who is not dominating and authoritarian… </a:t>
            </a:r>
            <a:endParaRPr lang="en-GB" sz="2800" i="1" dirty="0" smtClean="0"/>
          </a:p>
          <a:p>
            <a:pPr marL="0" indent="0">
              <a:buNone/>
            </a:pPr>
            <a:r>
              <a:rPr lang="en-GB" sz="2800" i="1" dirty="0" smtClean="0"/>
              <a:t>Other </a:t>
            </a:r>
            <a:r>
              <a:rPr lang="en-GB" sz="2800" i="1" dirty="0"/>
              <a:t>studies have shown that fathers must be respected by their sons; but after the boy is capable of achieving something for himself, his father must stop directing every step he takes if the boy is to develop a strong concern for achievement.</a:t>
            </a:r>
            <a:r>
              <a:rPr lang="en-GB" sz="2800" dirty="0"/>
              <a:t> (McLelland, 1964, pg. 176)</a:t>
            </a:r>
            <a:r>
              <a:rPr lang="en-GB" sz="2800" i="1" dirty="0"/>
              <a:t>.</a:t>
            </a:r>
            <a:endParaRPr lang="en-AU" sz="2800" dirty="0"/>
          </a:p>
          <a:p>
            <a:endParaRPr lang="en-US" sz="2800" dirty="0"/>
          </a:p>
        </p:txBody>
      </p:sp>
      <p:sp>
        <p:nvSpPr>
          <p:cNvPr id="4" name="Title 3"/>
          <p:cNvSpPr>
            <a:spLocks noGrp="1"/>
          </p:cNvSpPr>
          <p:nvPr>
            <p:ph type="title"/>
          </p:nvPr>
        </p:nvSpPr>
        <p:spPr>
          <a:xfrm>
            <a:off x="381000" y="381000"/>
            <a:ext cx="8153400" cy="1143000"/>
          </a:xfrm>
        </p:spPr>
        <p:txBody>
          <a:bodyPr/>
          <a:lstStyle/>
          <a:p>
            <a:pPr>
              <a:buNone/>
            </a:pPr>
            <a:r>
              <a:rPr lang="en-US" dirty="0" smtClean="0"/>
              <a:t>Family Dynamics and Entrepreneurship</a:t>
            </a:r>
            <a:endParaRPr lang="en-US" dirty="0"/>
          </a:p>
        </p:txBody>
      </p:sp>
    </p:spTree>
    <p:extLst>
      <p:ext uri="{BB962C8B-B14F-4D97-AF65-F5344CB8AC3E}">
        <p14:creationId xmlns:p14="http://schemas.microsoft.com/office/powerpoint/2010/main" val="19976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Another study shows that </a:t>
            </a:r>
            <a:r>
              <a:rPr lang="en-GB" i="1" dirty="0"/>
              <a:t>the two great waves of achievement concern in England were each associated with Protestant reform or revival</a:t>
            </a:r>
            <a:r>
              <a:rPr lang="en-GB" dirty="0"/>
              <a:t>. For example, </a:t>
            </a:r>
            <a:r>
              <a:rPr lang="en-GB" i="1" dirty="0"/>
              <a:t>The strong concern for Christian perfection in this world tended to produce an achievement orientation in Methodist parents and their sons, which turned boys to business</a:t>
            </a:r>
            <a:r>
              <a:rPr lang="en-GB" dirty="0"/>
              <a:t> (McLelland, pg. 177). Fifty years after the revivals the country reached a peak of achievement as these men and women entered national leadership. As the Bible says, </a:t>
            </a:r>
            <a:r>
              <a:rPr lang="en-GB" i="1" dirty="0"/>
              <a:t>Righteousness exalts a nation </a:t>
            </a:r>
            <a:r>
              <a:rPr lang="en-GB" dirty="0"/>
              <a:t>(Isa 32:17). </a:t>
            </a:r>
            <a:r>
              <a:rPr lang="en-US" dirty="0" smtClean="0"/>
              <a:t/>
            </a:r>
            <a:br>
              <a:rPr lang="en-US" dirty="0" smtClean="0"/>
            </a:br>
            <a:endParaRPr lang="en-US" dirty="0"/>
          </a:p>
        </p:txBody>
      </p:sp>
      <p:sp>
        <p:nvSpPr>
          <p:cNvPr id="4" name="Title 3"/>
          <p:cNvSpPr>
            <a:spLocks noGrp="1"/>
          </p:cNvSpPr>
          <p:nvPr>
            <p:ph type="title"/>
          </p:nvPr>
        </p:nvSpPr>
        <p:spPr>
          <a:xfrm>
            <a:off x="381000" y="762000"/>
            <a:ext cx="8229600" cy="639763"/>
          </a:xfrm>
        </p:spPr>
        <p:txBody>
          <a:bodyPr/>
          <a:lstStyle/>
          <a:p>
            <a:r>
              <a:rPr lang="en-US" dirty="0" smtClean="0"/>
              <a:t>Revival and Entrepreneurship</a:t>
            </a:r>
            <a:endParaRPr lang="en-US" dirty="0"/>
          </a:p>
        </p:txBody>
      </p:sp>
      <p:sp>
        <p:nvSpPr>
          <p:cNvPr id="5" name="TextBox 4"/>
          <p:cNvSpPr txBox="1"/>
          <p:nvPr/>
        </p:nvSpPr>
        <p:spPr>
          <a:xfrm>
            <a:off x="-1257300" y="16002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16809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Toynbee developed the thesis in his Massive </a:t>
            </a:r>
            <a:r>
              <a:rPr lang="en-US" i="1" dirty="0" smtClean="0"/>
              <a:t>Study of History</a:t>
            </a:r>
            <a:r>
              <a:rPr lang="en-US" dirty="0" smtClean="0"/>
              <a:t>, where he studied 6000 civilizations that an oppressed minority, when liberated generate immense energy that transforms culture.</a:t>
            </a:r>
          </a:p>
          <a:p>
            <a:r>
              <a:rPr lang="en-US" dirty="0" smtClean="0"/>
              <a:t>The oppressed minority needs to have sustained a residual of education (as have the Jews) or technical skills, that when social access and access to capital are returned, can enable them to rapidly create new ideas, technology and social directions. </a:t>
            </a:r>
            <a:endParaRPr lang="en-US" dirty="0"/>
          </a:p>
        </p:txBody>
      </p:sp>
      <p:sp>
        <p:nvSpPr>
          <p:cNvPr id="4" name="Title 3"/>
          <p:cNvSpPr>
            <a:spLocks noGrp="1"/>
          </p:cNvSpPr>
          <p:nvPr>
            <p:ph type="title"/>
          </p:nvPr>
        </p:nvSpPr>
        <p:spPr>
          <a:xfrm>
            <a:off x="304800" y="457200"/>
            <a:ext cx="8229600" cy="639763"/>
          </a:xfrm>
        </p:spPr>
        <p:txBody>
          <a:bodyPr/>
          <a:lstStyle/>
          <a:p>
            <a:pPr>
              <a:buNone/>
            </a:pPr>
            <a:r>
              <a:rPr lang="en-US" dirty="0" smtClean="0"/>
              <a:t>Oppressed Minorities, Migration and </a:t>
            </a:r>
            <a:r>
              <a:rPr lang="en-US" dirty="0" err="1" smtClean="0"/>
              <a:t>Entrpreneurship</a:t>
            </a:r>
            <a:endParaRPr lang="en-US" dirty="0"/>
          </a:p>
        </p:txBody>
      </p:sp>
    </p:spTree>
    <p:extLst>
      <p:ext uri="{BB962C8B-B14F-4D97-AF65-F5344CB8AC3E}">
        <p14:creationId xmlns:p14="http://schemas.microsoft.com/office/powerpoint/2010/main" val="1660412435"/>
      </p:ext>
    </p:extLst>
  </p:cSld>
  <p:clrMapOvr>
    <a:masterClrMapping/>
  </p:clrMapOvr>
</p:sld>
</file>

<file path=ppt/theme/theme1.xml><?xml version="1.0" encoding="utf-8"?>
<a:theme xmlns:a="http://schemas.openxmlformats.org/drawingml/2006/main" name="TC018572829991">
  <a:themeElements>
    <a:clrScheme name="Custom 4">
      <a:dk1>
        <a:sysClr val="windowText" lastClr="000000"/>
      </a:dk1>
      <a:lt1>
        <a:sysClr val="window" lastClr="FFFFFF"/>
      </a:lt1>
      <a:dk2>
        <a:srgbClr val="04617B"/>
      </a:dk2>
      <a:lt2>
        <a:srgbClr val="DBF5F9"/>
      </a:lt2>
      <a:accent1>
        <a:srgbClr val="0F6FC6"/>
      </a:accent1>
      <a:accent2>
        <a:srgbClr val="009DD9"/>
      </a:accent2>
      <a:accent3>
        <a:srgbClr val="0ED62F"/>
      </a:accent3>
      <a:accent4>
        <a:srgbClr val="CBCB15"/>
      </a:accent4>
      <a:accent5>
        <a:srgbClr val="7CCA62"/>
      </a:accent5>
      <a:accent6>
        <a:srgbClr val="541484"/>
      </a:accent6>
      <a:hlink>
        <a:srgbClr val="A44FE3"/>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ACEF97D-AFBF-40CF-B6A4-760A1BDBFF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TC018572829991</Template>
  <TotalTime>16512</TotalTime>
  <Words>1294</Words>
  <Application>Microsoft Macintosh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Perpetua</vt:lpstr>
      <vt:lpstr>Segoe UI</vt:lpstr>
      <vt:lpstr>Arial</vt:lpstr>
      <vt:lpstr>TC018572829991</vt:lpstr>
      <vt:lpstr>A Theology of Creation, Innovation and Entrepreneurship</vt:lpstr>
      <vt:lpstr>PowerPoint Presentation</vt:lpstr>
      <vt:lpstr>PowerPoint Presentation</vt:lpstr>
      <vt:lpstr>PowerPoint Presentation</vt:lpstr>
      <vt:lpstr>PowerPoint Presentation</vt:lpstr>
      <vt:lpstr>Value Systems are a Particular Contribution of Christianity to the Development of Entrepreneurs</vt:lpstr>
      <vt:lpstr>Family Dynamics and Entrepreneurship</vt:lpstr>
      <vt:lpstr>Revival and Entrepreneurship</vt:lpstr>
      <vt:lpstr>Oppressed Minorities, Migration and Entrpreneurship</vt:lpstr>
      <vt:lpstr>Woodberry on the Impact of Church Growth Movements (CPs)</vt:lpstr>
      <vt:lpstr>Cont’d</vt:lpstr>
      <vt:lpstr>Hagen contrasting Modern and Animistic Societies</vt:lpstr>
      <vt:lpstr>PowerPoint Presentation</vt:lpstr>
      <vt:lpstr>Development of Values</vt:lpstr>
      <vt:lpstr>The Church at Forefront of Entrepreneurial Development</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Viv Grigg</cp:lastModifiedBy>
  <cp:revision>309</cp:revision>
  <cp:lastPrinted>2016-06-09T15:40:08Z</cp:lastPrinted>
  <dcterms:modified xsi:type="dcterms:W3CDTF">2017-01-29T23:18:42Z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TC018572829991</vt:lpwstr>
  </property>
</Properties>
</file>